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Roboto"/>
      <p:regular r:id="rId78"/>
      <p:bold r:id="rId79"/>
      <p:italic r:id="rId80"/>
      <p:boldItalic r:id="rId81"/>
    </p:embeddedFont>
    <p:embeddedFont>
      <p:font typeface="Vazirmatn"/>
      <p:regular r:id="rId82"/>
      <p:bold r:id="rId83"/>
    </p:embeddedFont>
    <p:embeddedFont>
      <p:font typeface="Vazirmatn Medium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VazirmatnMedium-regular.fntdata"/><Relationship Id="rId83" Type="http://schemas.openxmlformats.org/officeDocument/2006/relationships/font" Target="fonts/Vazirmatn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VazirmatnMedium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italic.fntdata"/><Relationship Id="rId82" Type="http://schemas.openxmlformats.org/officeDocument/2006/relationships/font" Target="fonts/Vazirmatn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Roboto-bold.fntdata"/><Relationship Id="rId34" Type="http://schemas.openxmlformats.org/officeDocument/2006/relationships/slide" Target="slides/slide29.xml"/><Relationship Id="rId78" Type="http://schemas.openxmlformats.org/officeDocument/2006/relationships/font" Target="fonts/Robot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518e4d863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7518e4d86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3a3ebea96_2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3a3ebea96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4e49c58fe3_29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4e49c58fe3_29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e49c58fe3_29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e49c58fe3_2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e49c58fe3_29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e49c58fe3_29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3a3ebea96_2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e3a3ebea9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4e49c58fe3_29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4e49c58fe3_29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e43f9dfd2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e43f9df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e43f9dfd2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e43f9dfd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4e43f9dfd2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4e43f9dfd2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4e43f9dfd2_0_1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4e43f9dfd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7518e4d863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7518e4d86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4e43f9dfd2_0_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4e43f9dfd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e43f9dfd2_0_1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e43f9dfd2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4e43f9dfd2_0_20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4e43f9dfd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4e43f9dfd2_0_2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4e43f9dfd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4e43f9dfd2_0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4e43f9dfd2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4e43f9dfd2_0_2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4e43f9dfd2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e43f9dfd2_0_23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4e43f9dfd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e43f9dfd2_0_2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e43f9dfd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e43f9dfd2_0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e43f9dfd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4e43f9dfd2_0_10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4e43f9dfd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9c4adcec86_2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9c4adcec8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e43f9dfd2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e43f9dfd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4e565b32f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4e565b32f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4e565b32f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4e565b32f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4e565b36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4e565b36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e565b36b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4e565b36b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e565b36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e565b36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4e565b36b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4e565b36b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4e565b36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4e565b36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4e565b36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4e565b36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e565b36b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e565b36b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4e43f9dfd2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4e43f9dfd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e565b36b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e565b36b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4e565b36b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4e565b36b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e565b36b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e565b36b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4e565b36b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4e565b36b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4e565b36b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4e565b36b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4e565b36b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4e565b36b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e565b36b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4e565b36b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e565b36be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e565b36be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4e565b36b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4e565b36b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4e565b36b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4e565b36b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3a3ebea96_2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3a3ebea9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4e565b36be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4e565b36b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4e565b36b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4e565b36b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e565b36b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e565b36b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4e565b36b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24e565b36b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4e565b36b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4e565b36b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4e565b36b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4e565b36b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e565b36be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24e565b36b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4e565b36b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4e565b36b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4e565b36b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24e565b36b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4e43f9dfd2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4e43f9dfd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3a3ebea96_2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3a3ebea9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e565b36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4e565b36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4e565b36b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4e565b36b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e565b36b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4e565b36b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4e565b36be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4e565b36be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e43f9dfd2_0_14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4e43f9dfd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4e565b36be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24e565b36be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4e565b36b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24e565b36b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4e565b36be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4e565b36be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4e565b36be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4e565b36be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4e565b36b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4e565b36b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e3a3ebea96_2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e3a3ebea9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4e565b36be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4e565b36be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9c4adcec86_3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9c4adcec8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9c4adcec86_2_1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9c4adcec86_2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3a3ebea96_2_5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3a3ebea96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3a3ebea96_2_3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3a3ebea9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2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1237716" y="457904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 flipH="1">
            <a:off x="4720950" y="0"/>
            <a:ext cx="4572000" cy="5143500"/>
          </a:xfrm>
          <a:prstGeom prst="rect">
            <a:avLst/>
          </a:prstGeom>
          <a:solidFill>
            <a:srgbClr val="E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Vazirmatn"/>
              <a:buNone/>
              <a:defRPr sz="42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1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Vazirmatn"/>
              <a:buChar char="●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1pPr>
            <a:lvl2pPr indent="-317500" lvl="1" marL="9144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○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2pPr>
            <a:lvl3pPr indent="-317500" lvl="2" marL="13716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■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3pPr>
            <a:lvl4pPr indent="-317500" lvl="3" marL="18288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●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4pPr>
            <a:lvl5pPr indent="-317500" lvl="4" marL="22860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○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5pPr>
            <a:lvl6pPr indent="-317500" lvl="5" marL="27432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■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6pPr>
            <a:lvl7pPr indent="-317500" lvl="6" marL="32004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●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7pPr>
            <a:lvl8pPr indent="-317500" lvl="7" marL="3657600" rtl="1" algn="r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azirmatn"/>
              <a:buChar char="○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8pPr>
            <a:lvl9pPr indent="-317500" lvl="8" marL="4114800" rtl="1" algn="r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Vazirmatn"/>
              <a:buChar char="■"/>
              <a:defRPr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defRPr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 flipH="1" rot="10800000">
            <a:off x="0" y="4256766"/>
            <a:ext cx="4720950" cy="886734"/>
          </a:xfrm>
          <a:prstGeom prst="flowChartDocument">
            <a:avLst/>
          </a:prstGeom>
          <a:solidFill>
            <a:srgbClr val="78C9B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</a:endParaRPr>
          </a:p>
        </p:txBody>
      </p:sp>
      <p:sp>
        <p:nvSpPr>
          <p:cNvPr id="52" name="Google Shape;52;p9"/>
          <p:cNvSpPr/>
          <p:nvPr/>
        </p:nvSpPr>
        <p:spPr>
          <a:xfrm>
            <a:off x="1078050" y="4608425"/>
            <a:ext cx="770100" cy="255600"/>
          </a:xfrm>
          <a:prstGeom prst="roundRect">
            <a:avLst>
              <a:gd fmla="val 16667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  <a:solidFill>
            <a:srgbClr val="E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>
                <a:solidFill>
                  <a:schemeClr val="dk2"/>
                </a:solidFill>
              </a:defRPr>
            </a:lvl1pPr>
            <a:lvl2pPr lvl="1" algn="l">
              <a:buNone/>
              <a:defRPr>
                <a:solidFill>
                  <a:schemeClr val="dk2"/>
                </a:solidFill>
              </a:defRPr>
            </a:lvl2pPr>
            <a:lvl3pPr lvl="2" algn="l">
              <a:buNone/>
              <a:defRPr>
                <a:solidFill>
                  <a:schemeClr val="dk2"/>
                </a:solidFill>
              </a:defRPr>
            </a:lvl3pPr>
            <a:lvl4pPr lvl="3" algn="l">
              <a:buNone/>
              <a:defRPr>
                <a:solidFill>
                  <a:schemeClr val="dk2"/>
                </a:solidFill>
              </a:defRPr>
            </a:lvl4pPr>
            <a:lvl5pPr lvl="4" algn="l">
              <a:buNone/>
              <a:defRPr>
                <a:solidFill>
                  <a:schemeClr val="dk2"/>
                </a:solidFill>
              </a:defRPr>
            </a:lvl5pPr>
            <a:lvl6pPr lvl="5" algn="l">
              <a:buNone/>
              <a:defRPr>
                <a:solidFill>
                  <a:schemeClr val="dk2"/>
                </a:solidFill>
              </a:defRPr>
            </a:lvl6pPr>
            <a:lvl7pPr lvl="6" algn="l">
              <a:buNone/>
              <a:defRPr>
                <a:solidFill>
                  <a:schemeClr val="dk2"/>
                </a:solidFill>
              </a:defRPr>
            </a:lvl7pPr>
            <a:lvl8pPr lvl="7" algn="l">
              <a:buNone/>
              <a:defRPr>
                <a:solidFill>
                  <a:schemeClr val="dk2"/>
                </a:solidFill>
              </a:defRPr>
            </a:lvl8pPr>
            <a:lvl9pPr lvl="8" algn="l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F1836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7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hyperlink" Target="https://supernet.isenberg.umass.edu/visuals/INFORMS-Tutorial-Nagurney-2021.pdf" TargetMode="External"/><Relationship Id="rId4" Type="http://schemas.openxmlformats.org/officeDocument/2006/relationships/hyperlink" Target="https://www.youtube.com/watch?v=qrhmaUU_dzk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2913"/>
            <a:ext cx="8839204" cy="373767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VI Definition</a:t>
            </a:r>
            <a:endParaRPr sz="2800"/>
          </a:p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275" y="908300"/>
            <a:ext cx="7687451" cy="398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Monotonicity</a:t>
            </a:r>
            <a:endParaRPr sz="2400"/>
          </a:p>
        </p:txBody>
      </p:sp>
      <p:sp>
        <p:nvSpPr>
          <p:cNvPr id="153" name="Google Shape;153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413" y="1242600"/>
            <a:ext cx="7417175" cy="13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75" y="2963325"/>
            <a:ext cx="7317463" cy="13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Uniqueness and Existence of a Solution</a:t>
            </a:r>
            <a:endParaRPr sz="2400"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050" y="1497925"/>
            <a:ext cx="8839198" cy="7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050" y="2925825"/>
            <a:ext cx="8839201" cy="74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 and Game Theory </a:t>
            </a:r>
            <a:endParaRPr sz="2100"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3875"/>
            <a:ext cx="8839197" cy="3051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and Game Theory </a:t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7650"/>
            <a:ext cx="8839203" cy="2839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Nash Equilibrium</a:t>
            </a:r>
            <a:endParaRPr/>
          </a:p>
        </p:txBody>
      </p:sp>
      <p:sp>
        <p:nvSpPr>
          <p:cNvPr id="183" name="Google Shape;183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4175"/>
            <a:ext cx="8839199" cy="257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3171000" y="551025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Roadmap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25065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461625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93" name="Google Shape;193;p28"/>
          <p:cNvSpPr/>
          <p:nvPr/>
        </p:nvSpPr>
        <p:spPr>
          <a:xfrm>
            <a:off x="679905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194" name="Google Shape;194;p28"/>
          <p:cNvSpPr/>
          <p:nvPr/>
        </p:nvSpPr>
        <p:spPr>
          <a:xfrm>
            <a:off x="243345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Chains</a:t>
            </a:r>
            <a:endParaRPr/>
          </a:p>
        </p:txBody>
      </p:sp>
      <p:sp>
        <p:nvSpPr>
          <p:cNvPr id="200" name="Google Shape;200;p29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Chain Disruptions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Competitions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900" y="833527"/>
            <a:ext cx="2912400" cy="295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Chains</a:t>
            </a:r>
            <a:endParaRPr/>
          </a:p>
        </p:txBody>
      </p:sp>
      <p:sp>
        <p:nvSpPr>
          <p:cNvPr id="209" name="Google Shape;209;p30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 Impact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Disruptions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Animals Culled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Shortage of Meat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Increase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Stop Fresh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Labor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Food Insecurity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00" y="1259750"/>
            <a:ext cx="4399408" cy="2474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Network</a:t>
            </a:r>
            <a:endParaRPr/>
          </a:p>
        </p:txBody>
      </p:sp>
      <p:sp>
        <p:nvSpPr>
          <p:cNvPr id="218" name="Google Shape;218;p31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Food Chain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Providers</a:t>
            </a:r>
            <a:endParaRPr/>
          </a:p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00" y="1168025"/>
            <a:ext cx="4546175" cy="2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60950" y="1076425"/>
            <a:ext cx="82221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Game Theory and Covid-19</a:t>
            </a:r>
            <a:endParaRPr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</a:endParaRPr>
          </a:p>
        </p:txBody>
      </p:sp>
      <p:sp>
        <p:nvSpPr>
          <p:cNvPr id="78" name="Google Shape;78;p14"/>
          <p:cNvSpPr txBox="1"/>
          <p:nvPr>
            <p:ph type="ctrTitle"/>
          </p:nvPr>
        </p:nvSpPr>
        <p:spPr>
          <a:xfrm>
            <a:off x="2258850" y="2614400"/>
            <a:ext cx="4626300" cy="93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Mohammad Javad Maheronnaghsh</a:t>
            </a:r>
            <a:endParaRPr sz="20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Nima Najafi</a:t>
            </a:r>
            <a:endParaRPr sz="20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Vazirmatn"/>
                <a:ea typeface="Vazirmatn"/>
                <a:cs typeface="Vazirmatn"/>
                <a:sym typeface="Vazirmatn"/>
              </a:rPr>
              <a:t>Hooman Keshvari</a:t>
            </a:r>
            <a:endParaRPr sz="2000">
              <a:solidFill>
                <a:srgbClr val="000000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System</a:t>
            </a:r>
            <a:endParaRPr/>
          </a:p>
        </p:txBody>
      </p:sp>
      <p:sp>
        <p:nvSpPr>
          <p:cNvPr id="227" name="Google Shape;227;p32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Non-negative Flows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Optimization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Maximize Profit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Firms Compete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 Flow Problem</a:t>
            </a:r>
            <a:endParaRPr/>
          </a:p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00" y="1168025"/>
            <a:ext cx="4546175" cy="24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 Example</a:t>
            </a:r>
            <a:endParaRPr/>
          </a:p>
        </p:txBody>
      </p:sp>
      <p:sp>
        <p:nvSpPr>
          <p:cNvPr id="236" name="Google Shape;236;p33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Blueberry Farms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Demand/Price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Labor </a:t>
            </a:r>
            <a:r>
              <a:rPr lang="en"/>
              <a:t>Disruptions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Costs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 Reduction</a:t>
            </a:r>
            <a:endParaRPr/>
          </a:p>
        </p:txBody>
      </p:sp>
      <p:sp>
        <p:nvSpPr>
          <p:cNvPr id="237" name="Google Shape;237;p33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5" y="834977"/>
            <a:ext cx="3685025" cy="30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 Results</a:t>
            </a:r>
            <a:endParaRPr/>
          </a:p>
        </p:txBody>
      </p:sp>
      <p:sp>
        <p:nvSpPr>
          <p:cNvPr id="245" name="Google Shape;245;p34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Worker Health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Profits Suffer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Worker Impacts Bottom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Wage-Labor Equilibrate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Wage Ceilings</a:t>
            </a:r>
            <a:endParaRPr/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75" y="834977"/>
            <a:ext cx="3685025" cy="30836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Chains</a:t>
            </a:r>
            <a:endParaRPr/>
          </a:p>
        </p:txBody>
      </p:sp>
      <p:sp>
        <p:nvSpPr>
          <p:cNvPr id="254" name="Google Shape;254;p35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Healthcare Disaster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Needs Arise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N95 Mask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Price Increase</a:t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25" y="1018550"/>
            <a:ext cx="2594450" cy="25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Network</a:t>
            </a:r>
            <a:endParaRPr/>
          </a:p>
        </p:txBody>
      </p:sp>
      <p:sp>
        <p:nvSpPr>
          <p:cNvPr id="263" name="Google Shape;263;p36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Limited Capacities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Uncertain Demands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Costs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Nash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Strategy of Suppliers</a:t>
            </a:r>
            <a:endParaRPr/>
          </a:p>
        </p:txBody>
      </p:sp>
      <p:sp>
        <p:nvSpPr>
          <p:cNvPr id="264" name="Google Shape;264;p36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5" y="832175"/>
            <a:ext cx="4299300" cy="31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Medical System</a:t>
            </a:r>
            <a:endParaRPr/>
          </a:p>
        </p:txBody>
      </p:sp>
      <p:sp>
        <p:nvSpPr>
          <p:cNvPr id="272" name="Google Shape;272;p37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Shortage/Surplus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Minimize Costs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Transport Cost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Demand Change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Stochastic Demands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25" y="832175"/>
            <a:ext cx="4299300" cy="3113282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Example</a:t>
            </a:r>
            <a:endParaRPr/>
          </a:p>
        </p:txBody>
      </p:sp>
      <p:sp>
        <p:nvSpPr>
          <p:cNvPr id="281" name="Google Shape;281;p38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N95 Masks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Increase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Competition</a:t>
            </a:r>
            <a:endParaRPr/>
          </a:p>
        </p:txBody>
      </p:sp>
      <p:sp>
        <p:nvSpPr>
          <p:cNvPr id="282" name="Google Shape;282;p38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100" y="436675"/>
            <a:ext cx="3338950" cy="33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Chain</a:t>
            </a:r>
            <a:endParaRPr/>
          </a:p>
        </p:txBody>
      </p:sp>
      <p:sp>
        <p:nvSpPr>
          <p:cNvPr id="290" name="Google Shape;290;p39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Intense Demand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Fully Sold Out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Supply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Secure Demands</a:t>
            </a:r>
            <a:endParaRPr/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75" y="673900"/>
            <a:ext cx="4091775" cy="3158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Results</a:t>
            </a:r>
            <a:endParaRPr/>
          </a:p>
        </p:txBody>
      </p:sp>
      <p:sp>
        <p:nvSpPr>
          <p:cNvPr id="299" name="Google Shape;299;p40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Supplier 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Term Economics</a:t>
            </a:r>
            <a:endParaRPr/>
          </a:p>
        </p:txBody>
      </p:sp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5625"/>
            <a:ext cx="4419600" cy="179225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2279925" y="529100"/>
            <a:ext cx="458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Chain Conclusion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09" name="Google Shape;309;p41"/>
          <p:cNvSpPr/>
          <p:nvPr/>
        </p:nvSpPr>
        <p:spPr>
          <a:xfrm>
            <a:off x="2185025" y="2188200"/>
            <a:ext cx="1274100" cy="831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10" name="Google Shape;310;p41"/>
          <p:cNvSpPr/>
          <p:nvPr/>
        </p:nvSpPr>
        <p:spPr>
          <a:xfrm>
            <a:off x="4187475" y="2188200"/>
            <a:ext cx="1206600" cy="831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Examples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11" name="Google Shape;311;p41"/>
          <p:cNvSpPr/>
          <p:nvPr/>
        </p:nvSpPr>
        <p:spPr>
          <a:xfrm>
            <a:off x="6189925" y="2188200"/>
            <a:ext cx="1206600" cy="8313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azirmatn"/>
                <a:ea typeface="Vazirmatn"/>
                <a:cs typeface="Vazirmatn"/>
                <a:sym typeface="Vazirmatn"/>
              </a:rPr>
              <a:t>Results</a:t>
            </a:r>
            <a:endParaRPr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12" name="Google Shape;312;p41"/>
          <p:cNvSpPr/>
          <p:nvPr/>
        </p:nvSpPr>
        <p:spPr>
          <a:xfrm>
            <a:off x="984025" y="4627200"/>
            <a:ext cx="770100" cy="255600"/>
          </a:xfrm>
          <a:prstGeom prst="roundRect">
            <a:avLst>
              <a:gd fmla="val 16667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 txBox="1"/>
          <p:nvPr>
            <p:ph idx="12" type="sldNum"/>
          </p:nvPr>
        </p:nvSpPr>
        <p:spPr>
          <a:xfrm>
            <a:off x="984025" y="4637550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171000" y="551025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Roadmap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30627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7332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7" name="Google Shape;87;p15"/>
          <p:cNvSpPr/>
          <p:nvPr/>
        </p:nvSpPr>
        <p:spPr>
          <a:xfrm>
            <a:off x="69160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88" name="Google Shape;88;p15"/>
          <p:cNvSpPr/>
          <p:nvPr/>
        </p:nvSpPr>
        <p:spPr>
          <a:xfrm>
            <a:off x="248907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19" name="Google Shape;319;p42"/>
          <p:cNvSpPr txBox="1"/>
          <p:nvPr/>
        </p:nvSpPr>
        <p:spPr>
          <a:xfrm>
            <a:off x="3171000" y="551025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Roadmap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20" name="Google Shape;320;p42"/>
          <p:cNvSpPr/>
          <p:nvPr/>
        </p:nvSpPr>
        <p:spPr>
          <a:xfrm>
            <a:off x="24447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21" name="Google Shape;321;p42"/>
          <p:cNvSpPr/>
          <p:nvPr/>
        </p:nvSpPr>
        <p:spPr>
          <a:xfrm>
            <a:off x="46633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22" name="Google Shape;322;p42"/>
          <p:cNvSpPr/>
          <p:nvPr/>
        </p:nvSpPr>
        <p:spPr>
          <a:xfrm>
            <a:off x="68461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323" name="Google Shape;323;p42"/>
          <p:cNvSpPr/>
          <p:nvPr/>
        </p:nvSpPr>
        <p:spPr>
          <a:xfrm>
            <a:off x="245390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3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9000" y="46926"/>
            <a:ext cx="7305150" cy="504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4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75" y="228325"/>
            <a:ext cx="6757501" cy="4806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9" name="Google Shape;349;p45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100" y="70613"/>
            <a:ext cx="7092007" cy="500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46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59" name="Google Shape;35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349" y="61528"/>
            <a:ext cx="6752451" cy="502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7" name="Google Shape;367;p47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25" y="361778"/>
            <a:ext cx="6433550" cy="458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48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00" y="194150"/>
            <a:ext cx="7030500" cy="475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5" name="Google Shape;385;p49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86" name="Google Shape;3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665" y="145539"/>
            <a:ext cx="7042251" cy="48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0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395" name="Google Shape;3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972" y="531950"/>
            <a:ext cx="6807199" cy="438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5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1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04" name="Google Shape;40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6379" y="238674"/>
            <a:ext cx="6770375" cy="466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3171000" y="551025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Roadmap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5" name="Google Shape;95;p16"/>
          <p:cNvSpPr/>
          <p:nvPr/>
        </p:nvSpPr>
        <p:spPr>
          <a:xfrm>
            <a:off x="30010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466570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684850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2482900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52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13" name="Google Shape;4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450" y="285263"/>
            <a:ext cx="6626149" cy="457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1" name="Google Shape;421;p53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775" y="231825"/>
            <a:ext cx="6680600" cy="45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54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31" name="Google Shape;4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648" y="138676"/>
            <a:ext cx="6605375" cy="47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5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335" y="181762"/>
            <a:ext cx="6769074" cy="477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56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49" name="Google Shape;4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82" y="254200"/>
            <a:ext cx="6788850" cy="46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57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55" y="86951"/>
            <a:ext cx="6713850" cy="486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8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6" y="223138"/>
            <a:ext cx="7591624" cy="480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59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76" name="Google Shape;4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072" y="181763"/>
            <a:ext cx="6578225" cy="47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60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85" name="Google Shape;4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205" y="146151"/>
            <a:ext cx="7092749" cy="470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3" name="Google Shape;493;p61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998" y="207639"/>
            <a:ext cx="6951125" cy="47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pandemic?</a:t>
            </a:r>
            <a:endParaRPr/>
          </a:p>
        </p:txBody>
      </p:sp>
      <p:sp>
        <p:nvSpPr>
          <p:cNvPr id="104" name="Google Shape;104;p17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0" y="495200"/>
            <a:ext cx="4153101" cy="20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2" name="Google Shape;502;p62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03" name="Google Shape;50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900" y="135186"/>
            <a:ext cx="6770201" cy="487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6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3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12" name="Google Shape;51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00" y="242175"/>
            <a:ext cx="6485775" cy="47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0" name="Google Shape;520;p64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21" name="Google Shape;52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276" y="145536"/>
            <a:ext cx="7408500" cy="485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6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6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" name="Google Shape;529;p65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30" name="Google Shape;53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981" y="243849"/>
            <a:ext cx="6767200" cy="465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6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66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6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39" name="Google Shape;53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447" y="221474"/>
            <a:ext cx="6815974" cy="45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6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6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" name="Google Shape;547;p67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48" name="Google Shape;54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58" y="264551"/>
            <a:ext cx="7422874" cy="46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6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" name="Google Shape;556;p68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57" name="Google Shape;5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19" y="257501"/>
            <a:ext cx="7967124" cy="483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6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69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66" name="Google Shape;56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620" y="283573"/>
            <a:ext cx="6591899" cy="474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4" name="Google Shape;574;p70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75" name="Google Shape;57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5798" y="166236"/>
            <a:ext cx="6652424" cy="481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1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81" name="Google Shape;581;p71"/>
          <p:cNvSpPr txBox="1"/>
          <p:nvPr/>
        </p:nvSpPr>
        <p:spPr>
          <a:xfrm>
            <a:off x="3171000" y="551025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Roadmap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82" name="Google Shape;582;p71"/>
          <p:cNvSpPr/>
          <p:nvPr/>
        </p:nvSpPr>
        <p:spPr>
          <a:xfrm>
            <a:off x="2877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83" name="Google Shape;583;p71"/>
          <p:cNvSpPr/>
          <p:nvPr/>
        </p:nvSpPr>
        <p:spPr>
          <a:xfrm>
            <a:off x="46533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84" name="Google Shape;584;p71"/>
          <p:cNvSpPr/>
          <p:nvPr/>
        </p:nvSpPr>
        <p:spPr>
          <a:xfrm>
            <a:off x="68361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585" name="Google Shape;585;p71"/>
          <p:cNvSpPr/>
          <p:nvPr/>
        </p:nvSpPr>
        <p:spPr>
          <a:xfrm>
            <a:off x="24705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COVID-19 impacts</a:t>
            </a:r>
            <a:endParaRPr sz="4000"/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Supply chains</a:t>
            </a:r>
            <a:endParaRPr/>
          </a:p>
        </p:txBody>
      </p:sp>
      <p:sp>
        <p:nvSpPr>
          <p:cNvPr id="114" name="Google Shape;114;p18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50" y="495200"/>
            <a:ext cx="4153101" cy="20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7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7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3" name="Google Shape;593;p72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594" name="Google Shape;5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17" y="69162"/>
            <a:ext cx="6893569" cy="50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7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2" name="Google Shape;602;p73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03" name="Google Shape;6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225" y="219716"/>
            <a:ext cx="6050701" cy="4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74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4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12" name="Google Shape;6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492" y="156498"/>
            <a:ext cx="6757024" cy="46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5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7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75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21" name="Google Shape;62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793" y="66850"/>
            <a:ext cx="6526457" cy="478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76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27" name="Google Shape;627;p76"/>
          <p:cNvSpPr txBox="1"/>
          <p:nvPr/>
        </p:nvSpPr>
        <p:spPr>
          <a:xfrm>
            <a:off x="2972875" y="551025"/>
            <a:ext cx="321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Conclusions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28" name="Google Shape;628;p76"/>
          <p:cNvSpPr/>
          <p:nvPr/>
        </p:nvSpPr>
        <p:spPr>
          <a:xfrm>
            <a:off x="30627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Motivation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29" name="Google Shape;629;p76"/>
          <p:cNvSpPr/>
          <p:nvPr/>
        </p:nvSpPr>
        <p:spPr>
          <a:xfrm>
            <a:off x="47332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Cooperate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30" name="Google Shape;630;p76"/>
          <p:cNvSpPr/>
          <p:nvPr/>
        </p:nvSpPr>
        <p:spPr>
          <a:xfrm>
            <a:off x="691602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Other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Disasters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31" name="Google Shape;631;p76"/>
          <p:cNvSpPr/>
          <p:nvPr/>
        </p:nvSpPr>
        <p:spPr>
          <a:xfrm>
            <a:off x="2489075" y="2156100"/>
            <a:ext cx="2182800" cy="831300"/>
          </a:xfrm>
          <a:prstGeom prst="chevron">
            <a:avLst>
              <a:gd fmla="val 50000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Supply 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azirmatn"/>
                <a:ea typeface="Vazirmatn"/>
                <a:cs typeface="Vazirmatn"/>
                <a:sym typeface="Vazirmatn"/>
              </a:rPr>
              <a:t>Chains</a:t>
            </a:r>
            <a:endParaRPr sz="1900">
              <a:latin typeface="Vazirmatn"/>
              <a:ea typeface="Vazirmatn"/>
              <a:cs typeface="Vazirmatn"/>
              <a:sym typeface="Vazirmat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7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77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9" name="Google Shape;639;p77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40" name="Google Shape;6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0116" y="399087"/>
            <a:ext cx="6523749" cy="43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78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7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8" name="Google Shape;648;p78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49" name="Google Shape;64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433" y="155886"/>
            <a:ext cx="6587125" cy="483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9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79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7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7" name="Google Shape;657;p79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58" name="Google Shape;65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172" y="114487"/>
            <a:ext cx="7013675" cy="491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0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0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8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6" name="Google Shape;666;p80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67" name="Google Shape;6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040" y="192112"/>
            <a:ext cx="6535399" cy="475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81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81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8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81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76" name="Google Shape;67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425" y="285836"/>
            <a:ext cx="6563001" cy="4684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Variational Inequalities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Generalized Nash Equilibrium</a:t>
            </a:r>
            <a:endParaRPr sz="1700"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8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4" name="Google Shape;684;p82"/>
          <p:cNvSpPr txBox="1"/>
          <p:nvPr>
            <p:ph idx="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50  </a:t>
            </a:r>
            <a:endParaRPr/>
          </a:p>
        </p:txBody>
      </p:sp>
      <p:pic>
        <p:nvPicPr>
          <p:cNvPr id="685" name="Google Shape;68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832" y="186937"/>
            <a:ext cx="6513475" cy="476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3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691" name="Google Shape;691;p83"/>
          <p:cNvSpPr txBox="1"/>
          <p:nvPr/>
        </p:nvSpPr>
        <p:spPr>
          <a:xfrm>
            <a:off x="3171000" y="475800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با تشکر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pic>
        <p:nvPicPr>
          <p:cNvPr id="692" name="Google Shape;69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2538" y="1459500"/>
            <a:ext cx="4378924" cy="254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3"/>
          <p:cNvSpPr/>
          <p:nvPr/>
        </p:nvSpPr>
        <p:spPr>
          <a:xfrm>
            <a:off x="984025" y="4627200"/>
            <a:ext cx="770100" cy="255600"/>
          </a:xfrm>
          <a:prstGeom prst="roundRect">
            <a:avLst>
              <a:gd fmla="val 16667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83"/>
          <p:cNvSpPr txBox="1"/>
          <p:nvPr>
            <p:ph idx="12" type="sldNum"/>
          </p:nvPr>
        </p:nvSpPr>
        <p:spPr>
          <a:xfrm>
            <a:off x="984025" y="4637550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18365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4"/>
          <p:cNvSpPr/>
          <p:nvPr/>
        </p:nvSpPr>
        <p:spPr>
          <a:xfrm rot="10800000">
            <a:off x="40" y="4152384"/>
            <a:ext cx="9141660" cy="991116"/>
          </a:xfrm>
          <a:prstGeom prst="flowChartDocument">
            <a:avLst/>
          </a:prstGeom>
          <a:solidFill>
            <a:srgbClr val="78C9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8C9BA"/>
              </a:solidFill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700" name="Google Shape;700;p84"/>
          <p:cNvSpPr txBox="1"/>
          <p:nvPr/>
        </p:nvSpPr>
        <p:spPr>
          <a:xfrm>
            <a:off x="3171000" y="475800"/>
            <a:ext cx="280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latin typeface="Vazirmatn"/>
                <a:ea typeface="Vazirmatn"/>
                <a:cs typeface="Vazirmatn"/>
                <a:sym typeface="Vazirmatn"/>
              </a:rPr>
              <a:t>Resources</a:t>
            </a:r>
            <a:endParaRPr sz="4200">
              <a:latin typeface="Vazirmatn"/>
              <a:ea typeface="Vazirmatn"/>
              <a:cs typeface="Vazirmatn"/>
              <a:sym typeface="Vazirmatn"/>
            </a:endParaRPr>
          </a:p>
        </p:txBody>
      </p:sp>
      <p:sp>
        <p:nvSpPr>
          <p:cNvPr id="701" name="Google Shape;701;p84"/>
          <p:cNvSpPr txBox="1"/>
          <p:nvPr/>
        </p:nvSpPr>
        <p:spPr>
          <a:xfrm>
            <a:off x="1317075" y="1538438"/>
            <a:ext cx="65076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Vazirmatn Medium"/>
              <a:buAutoNum type="arabicPeriod"/>
            </a:pPr>
            <a:r>
              <a:rPr lang="en" u="sng">
                <a:solidFill>
                  <a:schemeClr val="hlink"/>
                </a:solidFill>
                <a:latin typeface="Vazirmatn Medium"/>
                <a:ea typeface="Vazirmatn Medium"/>
                <a:cs typeface="Vazirmatn Medium"/>
                <a:sym typeface="Vazirmatn Medium"/>
                <a:hlinkClick r:id="rId3"/>
              </a:rPr>
              <a:t>Covid-19 And Game Theory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u="sng">
                <a:solidFill>
                  <a:schemeClr val="hlink"/>
                </a:solidFill>
                <a:latin typeface="Vazirmatn Medium"/>
                <a:ea typeface="Vazirmatn Medium"/>
                <a:cs typeface="Vazirmatn Medium"/>
                <a:sym typeface="Vazirmatn Medium"/>
                <a:hlinkClick r:id="rId4"/>
              </a:rPr>
              <a:t>Covid-19 And Game Theory Video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2" name="Google Shape;702;p84"/>
          <p:cNvSpPr/>
          <p:nvPr/>
        </p:nvSpPr>
        <p:spPr>
          <a:xfrm>
            <a:off x="984025" y="4627200"/>
            <a:ext cx="770100" cy="255600"/>
          </a:xfrm>
          <a:prstGeom prst="roundRect">
            <a:avLst>
              <a:gd fmla="val 16667" name="adj"/>
            </a:avLst>
          </a:prstGeom>
          <a:solidFill>
            <a:srgbClr val="E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84"/>
          <p:cNvSpPr txBox="1"/>
          <p:nvPr>
            <p:ph idx="12" type="sldNum"/>
          </p:nvPr>
        </p:nvSpPr>
        <p:spPr>
          <a:xfrm>
            <a:off x="984025" y="4637550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Variational Inequalities</a:t>
            </a:r>
            <a:endParaRPr/>
          </a:p>
        </p:txBody>
      </p:sp>
      <p:sp>
        <p:nvSpPr>
          <p:cNvPr id="130" name="Google Shape;130;p20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Variational inequality theory is a powerful unifying methodology for the study of equilibrium problems.</a:t>
            </a:r>
            <a:endParaRPr sz="1700"/>
          </a:p>
        </p:txBody>
      </p:sp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984350" y="1472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 problems</a:t>
            </a:r>
            <a:endParaRPr/>
          </a:p>
        </p:txBody>
      </p:sp>
      <p:sp>
        <p:nvSpPr>
          <p:cNvPr id="138" name="Google Shape;138;p21"/>
          <p:cNvSpPr txBox="1"/>
          <p:nvPr>
            <p:ph idx="2" type="body"/>
          </p:nvPr>
        </p:nvSpPr>
        <p:spPr>
          <a:xfrm>
            <a:off x="5492350" y="1528250"/>
            <a:ext cx="3493500" cy="289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Traffic network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Migration </a:t>
            </a:r>
            <a:r>
              <a:rPr lang="en"/>
              <a:t>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Financial equilibrium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Supply chain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internet</a:t>
            </a:r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1127425" y="4618775"/>
            <a:ext cx="671400" cy="23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  / 72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